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7" r:id="rId3"/>
    <p:sldId id="259" r:id="rId4"/>
    <p:sldId id="271" r:id="rId5"/>
    <p:sldId id="262" r:id="rId6"/>
    <p:sldId id="263" r:id="rId7"/>
    <p:sldId id="266" r:id="rId8"/>
    <p:sldId id="268" r:id="rId9"/>
    <p:sldId id="269" r:id="rId10"/>
    <p:sldId id="270" r:id="rId11"/>
    <p:sldId id="258" r:id="rId12"/>
    <p:sldId id="273" r:id="rId13"/>
    <p:sldId id="260" r:id="rId14"/>
    <p:sldId id="274" r:id="rId15"/>
    <p:sldId id="267" r:id="rId1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011_nidoshin8_202107041739"/>
          <p:cNvPicPr>
            <a:picLocks noChangeAspect="1"/>
          </p:cNvPicPr>
          <p:nvPr userDrawn="1"/>
        </p:nvPicPr>
        <p:blipFill>
          <a:blip r:embed="rId2">
            <a:lum bright="24000" contrast="-24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lang="zh-CN" altLang="en-US" strike="noStrike" noProof="1">
              <a:latin typeface="Arial" panose="02080604020202020204" pitchFamily="34" charset="0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lang="zh-CN" altLang="en-US" strike="noStrike" noProof="1">
              <a:latin typeface="Arial" panose="02080604020202020204" pitchFamily="34" charset="0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en-US" altLang="zh-CN">
                <a:ea typeface="SimSun" charset="0"/>
              </a:rPr>
              <a:t>C++ </a:t>
            </a:r>
            <a:r>
              <a:rPr lang="zh-CN" altLang="en-US">
                <a:ea typeface="SimSun" charset="0"/>
              </a:rPr>
              <a:t>系列课：</a:t>
            </a:r>
            <a:r>
              <a:rPr lang="zh-CN">
                <a:ea typeface="SimSun" charset="0"/>
              </a:rPr>
              <a:t>字符与字符串</a:t>
            </a:r>
            <a:endParaRPr lang="zh-CN" sz="4800">
              <a:ea typeface="SimSun" charset="0"/>
              <a:sym typeface="+mn-e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ctr"/>
            <a:r>
              <a:rPr lang="en-US"/>
              <a:t>by </a:t>
            </a:r>
            <a:r>
              <a:rPr lang="zh-CN" altLang="en-US"/>
              <a:t>小彭老师（</a:t>
            </a:r>
            <a:r>
              <a:rPr lang="en-US" altLang="zh-CN"/>
              <a:t>@archibate</a:t>
            </a:r>
            <a:r>
              <a:rPr lang="zh-CN" altLang="en-US"/>
              <a:t>）</a:t>
            </a:r>
            <a:endParaRPr lang="en-US" altLang="zh-CN"/>
          </a:p>
          <a:p>
            <a:pPr algn="ctr"/>
            <a:r>
              <a:rPr lang="zh-CN" altLang="en-US"/>
              <a:t>课件</a:t>
            </a:r>
            <a:r>
              <a:rPr lang="en-US" altLang="zh-CN"/>
              <a:t>&amp;</a:t>
            </a:r>
            <a:r>
              <a:rPr lang="zh-CN" altLang="en-US"/>
              <a:t>代码：</a:t>
            </a:r>
            <a:r>
              <a:rPr lang="en-US" altLang="zh-CN"/>
              <a:t>https://github.com/parallel101/course</a:t>
            </a:r>
            <a:endParaRPr lang="en-US" altLang="zh-CN"/>
          </a:p>
          <a:p>
            <a:pPr algn="ctr"/>
            <a:r>
              <a:rPr lang="zh-CN" altLang="en-US"/>
              <a:t>上期回顾：https://www.bilibili.com/video/BV1m34y157wb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  <a:sym typeface="+mn-ea"/>
              </a:rPr>
              <a:t>C </a:t>
            </a:r>
            <a:r>
              <a:rPr lang="zh-CN" altLang="en-US">
                <a:ea typeface="SimSun" charset="0"/>
                <a:sym typeface="+mn-ea"/>
              </a:rPr>
              <a:t>语言中的</a:t>
            </a:r>
            <a:r>
              <a:rPr lang="zh-CN" altLang="en-US">
                <a:ea typeface="SimSun" charset="0"/>
              </a:rPr>
              <a:t>字符类型</a:t>
            </a:r>
            <a:r>
              <a:rPr lang="en-US" altLang="zh-CN">
                <a:ea typeface="SimSun" charset="0"/>
              </a:rPr>
              <a:t> char</a:t>
            </a:r>
            <a:endParaRPr lang="en-US" altLang="zh-CN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400">
                <a:ea typeface="SimSun" charset="0"/>
              </a:rPr>
              <a:t>char c =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‘a’</a:t>
            </a:r>
            <a:r>
              <a:rPr lang="en-US" altLang="zh-CN" sz="2400">
                <a:ea typeface="SimSun" charset="0"/>
              </a:rPr>
              <a:t>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assert(c ==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97</a:t>
            </a:r>
            <a:r>
              <a:rPr lang="en-US" altLang="zh-CN" sz="2400">
                <a:ea typeface="SimSun" charset="0"/>
              </a:rPr>
              <a:t>);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c = c +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1</a:t>
            </a:r>
            <a:r>
              <a:rPr lang="en-US" altLang="zh-CN" sz="2400">
                <a:ea typeface="SimSun" charset="0"/>
              </a:rPr>
              <a:t>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assert(c ==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‘b’</a:t>
            </a:r>
            <a:r>
              <a:rPr lang="en-US" altLang="zh-CN" sz="2400">
                <a:ea typeface="SimSun" charset="0"/>
              </a:rPr>
              <a:t>);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C</a:t>
            </a:r>
            <a:r>
              <a:rPr lang="zh-CN" altLang="en-US" sz="2400">
                <a:ea typeface="SimSun" charset="0"/>
              </a:rPr>
              <a:t>语言中规定字符类型为</a:t>
            </a:r>
            <a:r>
              <a:rPr lang="en-US" altLang="zh-CN" sz="2400">
                <a:ea typeface="SimSun" charset="0"/>
              </a:rPr>
              <a:t> char </a:t>
            </a:r>
            <a:r>
              <a:rPr lang="zh-CN" altLang="en-US" sz="2400">
                <a:ea typeface="SimSun" charset="0"/>
              </a:rPr>
              <a:t>类型，是个</a:t>
            </a:r>
            <a:r>
              <a:rPr lang="en-US" altLang="zh-CN" sz="2400">
                <a:ea typeface="SimSun" charset="0"/>
              </a:rPr>
              <a:t> 8 </a:t>
            </a:r>
            <a:r>
              <a:rPr lang="zh-CN" altLang="en-US" sz="2400">
                <a:ea typeface="SimSun" charset="0"/>
              </a:rPr>
              <a:t>位整数。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这是因为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码只有</a:t>
            </a:r>
            <a:r>
              <a:rPr lang="en-US" altLang="zh-CN" sz="2400">
                <a:ea typeface="SimSun" charset="0"/>
              </a:rPr>
              <a:t> 0~127 </a:t>
            </a:r>
            <a:r>
              <a:rPr lang="zh-CN" altLang="en-US" sz="2400">
                <a:ea typeface="SimSun" charset="0"/>
              </a:rPr>
              <a:t>这些整数，而</a:t>
            </a:r>
            <a:r>
              <a:rPr lang="en-US" altLang="zh-CN" sz="2400">
                <a:ea typeface="SimSun" charset="0"/>
              </a:rPr>
              <a:t> 8 </a:t>
            </a:r>
            <a:r>
              <a:rPr lang="zh-CN" altLang="en-US" sz="2400">
                <a:ea typeface="SimSun" charset="0"/>
              </a:rPr>
              <a:t>位整数的表示范围是</a:t>
            </a:r>
            <a:r>
              <a:rPr lang="en-US" altLang="zh-CN" sz="2400">
                <a:ea typeface="SimSun" charset="0"/>
              </a:rPr>
              <a:t> 2^8 </a:t>
            </a:r>
            <a:r>
              <a:rPr lang="zh-CN" altLang="en-US" sz="2400">
                <a:ea typeface="SimSun" charset="0"/>
              </a:rPr>
              <a:t>也就是</a:t>
            </a:r>
            <a:r>
              <a:rPr lang="en-US" altLang="zh-CN" sz="2400">
                <a:ea typeface="SimSun" charset="0"/>
              </a:rPr>
              <a:t> 0~255</a:t>
            </a:r>
            <a:r>
              <a:rPr lang="zh-CN" altLang="en-US" sz="2400">
                <a:ea typeface="SimSun" charset="0"/>
              </a:rPr>
              <a:t>，足以表示所有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字符了（多余的部分实际上被用于表示中文）。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char </a:t>
            </a:r>
            <a:r>
              <a:rPr lang="zh-CN" altLang="en-US" sz="2400">
                <a:ea typeface="SimSun" charset="0"/>
              </a:rPr>
              <a:t>和整数无异，例如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‘a’ </a:t>
            </a:r>
            <a:r>
              <a:rPr lang="zh-CN" altLang="en-US" sz="2400">
                <a:ea typeface="SimSun" charset="0"/>
              </a:rPr>
              <a:t>实际上会被编译器翻译成他对应的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码：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97</a:t>
            </a:r>
            <a:r>
              <a:rPr lang="zh-CN" altLang="en-US" sz="2400">
                <a:ea typeface="SimSun" charset="0"/>
              </a:rPr>
              <a:t>。写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‘a’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和写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(char)97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是完全一样的，方便阅读的语法糖而已。</a:t>
            </a:r>
            <a:endParaRPr lang="zh-CN" altLang="en-US" sz="2400">
              <a:ea typeface="SimSun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“</a:t>
            </a:r>
            <a:r>
              <a:rPr lang="en-US"/>
              <a:t>char </a:t>
            </a:r>
            <a:r>
              <a:rPr lang="zh-CN" altLang="en-US">
                <a:ea typeface="SimSun" charset="0"/>
              </a:rPr>
              <a:t>即整数”思想应用举例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18815" y="1600200"/>
            <a:ext cx="575310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关于</a:t>
            </a:r>
            <a:r>
              <a:rPr lang="en-US" altLang="zh-CN">
                <a:ea typeface="SimSun" charset="0"/>
                <a:sym typeface="+mn-ea"/>
              </a:rPr>
              <a:t> char </a:t>
            </a:r>
            <a:r>
              <a:rPr lang="zh-CN" altLang="en-US">
                <a:ea typeface="SimSun" charset="0"/>
                <a:sym typeface="+mn-ea"/>
              </a:rPr>
              <a:t>类型的一个冷知识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9545"/>
            <a:ext cx="10972800" cy="4847590"/>
          </a:xfrm>
        </p:spPr>
        <p:txBody>
          <a:bodyPr/>
          <a:p>
            <a:r>
              <a:rPr lang="en-US" altLang="zh-CN" sz="2400">
                <a:ea typeface="SimSun" charset="0"/>
                <a:sym typeface="+mn-ea"/>
              </a:rPr>
              <a:t>C </a:t>
            </a:r>
            <a:r>
              <a:rPr lang="zh-CN" altLang="en-US" sz="2400">
                <a:ea typeface="SimSun" charset="0"/>
                <a:sym typeface="+mn-ea"/>
              </a:rPr>
              <a:t>语言其实只规定了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unsigned char 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是无符号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 8 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位整数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signed char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是有符号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 8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位整数</a:t>
            </a:r>
            <a:r>
              <a:rPr lang="zh-CN" altLang="en-US" sz="2400">
                <a:ea typeface="SimSun" charset="0"/>
                <a:sym typeface="+mn-ea"/>
              </a:rPr>
              <a:t>，而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 b="1">
                <a:ea typeface="SimSun" charset="0"/>
                <a:sym typeface="+mn-ea"/>
              </a:rPr>
              <a:t>char </a:t>
            </a:r>
            <a:r>
              <a:rPr lang="zh-CN" altLang="en-US" sz="2400" b="1">
                <a:ea typeface="SimSun" charset="0"/>
                <a:sym typeface="+mn-ea"/>
              </a:rPr>
              <a:t>类型只需是</a:t>
            </a:r>
            <a:r>
              <a:rPr lang="en-US" altLang="zh-CN" sz="2400" b="1">
                <a:ea typeface="SimSun" charset="0"/>
                <a:sym typeface="+mn-ea"/>
              </a:rPr>
              <a:t> 8 </a:t>
            </a:r>
            <a:r>
              <a:rPr lang="zh-CN" altLang="en-US" sz="2400" b="1">
                <a:ea typeface="SimSun" charset="0"/>
                <a:sym typeface="+mn-ea"/>
              </a:rPr>
              <a:t>位整数即可，可以是有符号也可以是无符号</a:t>
            </a:r>
            <a:r>
              <a:rPr lang="zh-CN" altLang="en-US" sz="2400">
                <a:ea typeface="SimSun" charset="0"/>
                <a:sym typeface="+mn-ea"/>
              </a:rPr>
              <a:t>，任凭编译器决定（</a:t>
            </a:r>
            <a:r>
              <a:rPr lang="en-US" altLang="zh-CN" sz="2400">
                <a:ea typeface="SimSun" charset="0"/>
                <a:sym typeface="+mn-ea"/>
              </a:rPr>
              <a:t>C </a:t>
            </a:r>
            <a:r>
              <a:rPr lang="zh-CN" altLang="en-US" sz="2400">
                <a:ea typeface="SimSun" charset="0"/>
                <a:sym typeface="+mn-ea"/>
              </a:rPr>
              <a:t>标准委员会传统异能，</a:t>
            </a:r>
            <a:r>
              <a:rPr lang="en-US" altLang="zh-CN" sz="2400">
                <a:ea typeface="SimSun" charset="0"/>
                <a:sym typeface="+mn-ea"/>
              </a:rPr>
              <a:t>k</a:t>
            </a:r>
            <a:r>
              <a:rPr lang="zh-CN" altLang="en-US" sz="2400">
                <a:ea typeface="SimSun" charset="0"/>
                <a:sym typeface="+mn-ea"/>
              </a:rPr>
              <a:t>hronos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zh-CN" altLang="en-US" sz="2400">
                <a:ea typeface="SimSun" charset="0"/>
                <a:sym typeface="+mn-ea"/>
              </a:rPr>
              <a:t>直呼内行）。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以</a:t>
            </a:r>
            <a:r>
              <a:rPr lang="en-US" altLang="zh-CN" sz="2400">
                <a:ea typeface="SimSun" charset="0"/>
                <a:sym typeface="+mn-ea"/>
              </a:rPr>
              <a:t> GCC </a:t>
            </a:r>
            <a:r>
              <a:rPr lang="zh-CN" altLang="en-US" sz="2400">
                <a:ea typeface="SimSun" charset="0"/>
                <a:sym typeface="+mn-ea"/>
              </a:rPr>
              <a:t>为例，他规定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char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在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 x86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架构是有符号的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 (char = signed char)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而在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 arm 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架构上则认为是无符号的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 (char = unsigned char)</a:t>
            </a:r>
            <a:r>
              <a:rPr lang="zh-CN" altLang="en-US" sz="2400">
                <a:ea typeface="SimSun" charset="0"/>
                <a:sym typeface="+mn-ea"/>
              </a:rPr>
              <a:t>，因为他认为</a:t>
            </a:r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“</a:t>
            </a:r>
            <a:r>
              <a:rPr lang="en-US" altLang="zh-CN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arm </a:t>
            </a:r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的指令集处理无符号</a:t>
            </a:r>
            <a:r>
              <a:rPr lang="en-US" altLang="zh-CN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8</a:t>
            </a:r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位整数更高效”</a:t>
            </a:r>
            <a:r>
              <a:rPr lang="zh-CN" altLang="en-US" sz="2400">
                <a:ea typeface="SimSun" charset="0"/>
                <a:sym typeface="+mn-ea"/>
              </a:rPr>
              <a:t>，所以擅自把</a:t>
            </a:r>
            <a:r>
              <a:rPr lang="en-US" altLang="zh-CN" sz="2400">
                <a:ea typeface="SimSun" charset="0"/>
                <a:sym typeface="+mn-ea"/>
              </a:rPr>
              <a:t> char </a:t>
            </a:r>
            <a:r>
              <a:rPr lang="zh-CN" altLang="en-US" sz="2400">
                <a:ea typeface="SimSun" charset="0"/>
                <a:sym typeface="+mn-ea"/>
              </a:rPr>
              <a:t>魔改成</a:t>
            </a:r>
            <a:r>
              <a:rPr lang="zh-CN" altLang="en-US" sz="2400">
                <a:ea typeface="SimSun" charset="0"/>
                <a:sym typeface="+mn-ea"/>
              </a:rPr>
              <a:t>无符号的</a:t>
            </a:r>
            <a:r>
              <a:rPr lang="en-US" altLang="zh-CN" sz="2400">
                <a:ea typeface="SimSun" charset="0"/>
                <a:sym typeface="+mn-ea"/>
              </a:rPr>
              <a:t>……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顺便一提，</a:t>
            </a:r>
            <a:r>
              <a:rPr lang="en-US" altLang="zh-CN" sz="2400">
                <a:ea typeface="SimSun" charset="0"/>
                <a:sym typeface="+mn-ea"/>
              </a:rPr>
              <a:t>C++ </a:t>
            </a:r>
            <a:r>
              <a:rPr lang="zh-CN" altLang="en-US" sz="2400">
                <a:ea typeface="SimSun" charset="0"/>
                <a:sym typeface="+mn-ea"/>
              </a:rPr>
              <a:t>标准保证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 i="1">
                <a:ea typeface="SimSun" charset="0"/>
                <a:sym typeface="+mn-ea"/>
              </a:rPr>
              <a:t>char</a:t>
            </a:r>
            <a:r>
              <a:rPr lang="zh-CN" altLang="en-US" sz="2400" i="1">
                <a:ea typeface="SimSun" charset="0"/>
                <a:sym typeface="+mn-ea"/>
              </a:rPr>
              <a:t>，</a:t>
            </a:r>
            <a:r>
              <a:rPr lang="en-US" altLang="zh-CN" sz="2400" i="1">
                <a:ea typeface="SimSun" charset="0"/>
                <a:sym typeface="+mn-ea"/>
              </a:rPr>
              <a:t>signed char</a:t>
            </a:r>
            <a:r>
              <a:rPr lang="zh-CN" altLang="en-US" sz="2400" i="1">
                <a:ea typeface="SimSun" charset="0"/>
                <a:sym typeface="+mn-ea"/>
              </a:rPr>
              <a:t>，</a:t>
            </a:r>
            <a:r>
              <a:rPr lang="en-US" altLang="zh-CN" sz="2400" i="1">
                <a:ea typeface="SimSun" charset="0"/>
                <a:sym typeface="+mn-ea"/>
              </a:rPr>
              <a:t>unsigned char</a:t>
            </a:r>
            <a:r>
              <a:rPr lang="en-US" altLang="zh-CN" sz="2400" b="1">
                <a:ea typeface="SimSun" charset="0"/>
                <a:sym typeface="+mn-ea"/>
              </a:rPr>
              <a:t> </a:t>
            </a:r>
            <a:r>
              <a:rPr lang="zh-CN" altLang="en-US" sz="2400">
                <a:ea typeface="SimSun" charset="0"/>
                <a:sym typeface="+mn-ea"/>
              </a:rPr>
              <a:t>是三个完全不同的类型，</a:t>
            </a:r>
            <a:r>
              <a:rPr lang="en-US" altLang="zh-CN" sz="2400">
                <a:ea typeface="SimSun" charset="0"/>
                <a:sym typeface="+mn-ea"/>
              </a:rPr>
              <a:t>std::is_same_v </a:t>
            </a:r>
            <a:r>
              <a:rPr lang="zh-CN" altLang="en-US" sz="2400">
                <a:ea typeface="SimSun" charset="0"/>
                <a:sym typeface="+mn-ea"/>
              </a:rPr>
              <a:t>分别判断他们</a:t>
            </a:r>
            <a:r>
              <a:rPr lang="zh-CN" altLang="en-US" sz="2400">
                <a:ea typeface="SimSun" charset="0"/>
                <a:sym typeface="+mn-ea"/>
              </a:rPr>
              <a:t>总</a:t>
            </a:r>
            <a:r>
              <a:rPr lang="zh-CN" altLang="en-US" sz="2400">
                <a:ea typeface="SimSun" charset="0"/>
                <a:sym typeface="+mn-ea"/>
              </a:rPr>
              <a:t>会得到</a:t>
            </a:r>
            <a:r>
              <a:rPr lang="en-US" altLang="zh-CN" sz="2400">
                <a:ea typeface="SimSun" charset="0"/>
                <a:sym typeface="+mn-ea"/>
              </a:rPr>
              <a:t> false</a:t>
            </a:r>
            <a:r>
              <a:rPr lang="zh-CN" altLang="en-US" sz="2400">
                <a:ea typeface="SimSun" charset="0"/>
                <a:sym typeface="+mn-ea"/>
              </a:rPr>
              <a:t>，无论</a:t>
            </a:r>
            <a:r>
              <a:rPr lang="en-US" altLang="zh-CN" sz="2400">
                <a:ea typeface="SimSun" charset="0"/>
                <a:sym typeface="+mn-ea"/>
              </a:rPr>
              <a:t> x86 </a:t>
            </a:r>
            <a:r>
              <a:rPr lang="zh-CN" altLang="en-US" sz="2400">
                <a:ea typeface="SimSun" charset="0"/>
                <a:sym typeface="+mn-ea"/>
              </a:rPr>
              <a:t>还是</a:t>
            </a:r>
            <a:r>
              <a:rPr lang="en-US" altLang="zh-CN" sz="2400">
                <a:ea typeface="SimSun" charset="0"/>
                <a:sym typeface="+mn-ea"/>
              </a:rPr>
              <a:t> arm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</a:rPr>
              <a:t>但是奇葩的</a:t>
            </a:r>
            <a:r>
              <a:rPr lang="en-US" altLang="zh-CN" sz="2400">
                <a:ea typeface="SimSun" charset="0"/>
              </a:rPr>
              <a:t> C </a:t>
            </a:r>
            <a:r>
              <a:rPr lang="zh-CN" altLang="en-US" sz="2400">
                <a:ea typeface="SimSun" charset="0"/>
              </a:rPr>
              <a:t>语言却规定</a:t>
            </a:r>
            <a:r>
              <a:rPr lang="en-US" altLang="zh-CN" sz="2400">
                <a:ea typeface="SimSun" charset="0"/>
              </a:rPr>
              <a:t> short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int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long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long long </a:t>
            </a:r>
            <a:r>
              <a:rPr lang="zh-CN" altLang="en-US" sz="2400">
                <a:ea typeface="SimSun" charset="0"/>
              </a:rPr>
              <a:t>必须是有符号的</a:t>
            </a:r>
            <a:r>
              <a:rPr lang="en-US" altLang="zh-CN" sz="2400">
                <a:ea typeface="SimSun" charset="0"/>
              </a:rPr>
              <a:t> (int = signed int)</a:t>
            </a:r>
            <a:r>
              <a:rPr lang="zh-CN" altLang="en-US" sz="2400">
                <a:ea typeface="SimSun" charset="0"/>
              </a:rPr>
              <a:t>，反而却没有规定他们的位宽（没错，</a:t>
            </a:r>
            <a:r>
              <a:rPr lang="en-US" altLang="zh-CN" sz="2400">
                <a:ea typeface="SimSun" charset="0"/>
              </a:rPr>
              <a:t>int </a:t>
            </a:r>
            <a:r>
              <a:rPr lang="zh-CN" altLang="en-US" sz="2400">
                <a:ea typeface="SimSun" charset="0"/>
              </a:rPr>
              <a:t>可以是</a:t>
            </a:r>
            <a:r>
              <a:rPr lang="en-US" altLang="zh-CN" sz="2400">
                <a:ea typeface="SimSun" charset="0"/>
              </a:rPr>
              <a:t> 32 </a:t>
            </a:r>
            <a:r>
              <a:rPr lang="zh-CN" altLang="en-US" sz="2400">
                <a:ea typeface="SimSun" charset="0"/>
              </a:rPr>
              <a:t>位，也可以是</a:t>
            </a:r>
            <a:r>
              <a:rPr lang="en-US" altLang="zh-CN" sz="2400">
                <a:ea typeface="SimSun" charset="0"/>
              </a:rPr>
              <a:t> 16 </a:t>
            </a:r>
            <a:r>
              <a:rPr lang="zh-CN" altLang="en-US" sz="2400">
                <a:ea typeface="SimSun" charset="0"/>
              </a:rPr>
              <a:t>位的，标准规定只需满足</a:t>
            </a:r>
            <a:r>
              <a:rPr lang="en-US" altLang="zh-CN" sz="2400">
                <a:ea typeface="SimSun" charset="0"/>
              </a:rPr>
              <a:t> char &lt;= short &lt;= int &lt;= long &lt;= long long </a:t>
            </a:r>
            <a:r>
              <a:rPr lang="zh-CN" altLang="en-US" sz="2400">
                <a:ea typeface="SimSun" charset="0"/>
              </a:rPr>
              <a:t>即可）。</a:t>
            </a:r>
            <a:endParaRPr lang="zh-CN" altLang="en-US" sz="2400">
              <a:ea typeface="SimSun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关于</a:t>
            </a:r>
            <a:r>
              <a:rPr lang="en-US" altLang="zh-CN">
                <a:ea typeface="SimSun" charset="0"/>
                <a:sym typeface="+mn-ea"/>
              </a:rPr>
              <a:t> char </a:t>
            </a:r>
            <a:r>
              <a:rPr lang="zh-CN" altLang="en-US">
                <a:ea typeface="SimSun" charset="0"/>
                <a:sym typeface="+mn-ea"/>
              </a:rPr>
              <a:t>类型的一个冷知识</a:t>
            </a:r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14120" y="2812415"/>
            <a:ext cx="9763125" cy="2733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450" y="5922010"/>
            <a:ext cx="6515100" cy="6572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1712595"/>
            <a:ext cx="36576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 </a:t>
            </a:r>
            <a:r>
              <a:rPr lang="zh-CN" altLang="en-US">
                <a:ea typeface="SimSun" charset="0"/>
              </a:rPr>
              <a:t>语言中的字符串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b="1">
                <a:solidFill>
                  <a:srgbClr val="0070C0"/>
                </a:solidFill>
                <a:ea typeface="SimSun" charset="0"/>
              </a:rPr>
              <a:t>字符串</a:t>
            </a:r>
            <a:r>
              <a:rPr lang="en-US" altLang="zh-CN" b="1">
                <a:solidFill>
                  <a:srgbClr val="0070C0"/>
                </a:solidFill>
                <a:ea typeface="SimSun" charset="0"/>
              </a:rPr>
              <a:t>(string)</a:t>
            </a:r>
            <a:r>
              <a:rPr lang="zh-CN" altLang="en-US">
                <a:ea typeface="SimSun" charset="0"/>
              </a:rPr>
              <a:t>就是由</a:t>
            </a:r>
            <a:r>
              <a:rPr lang="zh-CN" altLang="en-US" b="1">
                <a:solidFill>
                  <a:srgbClr val="00B050"/>
                </a:solidFill>
                <a:ea typeface="SimSun" charset="0"/>
              </a:rPr>
              <a:t>字符</a:t>
            </a:r>
            <a:r>
              <a:rPr lang="en-US" altLang="zh-CN" b="1">
                <a:solidFill>
                  <a:srgbClr val="00B050"/>
                </a:solidFill>
                <a:ea typeface="SimSun" charset="0"/>
              </a:rPr>
              <a:t>(character)</a:t>
            </a:r>
            <a:r>
              <a:rPr lang="zh-CN" altLang="en-US">
                <a:ea typeface="SimSun" charset="0"/>
              </a:rPr>
              <a:t>组成的数组。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char c = </a:t>
            </a:r>
            <a:r>
              <a:rPr lang="en-US" altLang="zh-CN">
                <a:solidFill>
                  <a:srgbClr val="00B050"/>
                </a:solidFill>
                <a:ea typeface="SimSun" charset="0"/>
              </a:rPr>
              <a:t>‘h’</a:t>
            </a:r>
            <a:r>
              <a:rPr lang="en-US" altLang="zh-CN">
                <a:ea typeface="SimSun" charset="0"/>
              </a:rPr>
              <a:t>;</a:t>
            </a:r>
            <a:endParaRPr lang="en-US" altLang="zh-CN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char s[] = </a:t>
            </a:r>
            <a:r>
              <a:rPr lang="en-US" altLang="zh-CN">
                <a:solidFill>
                  <a:srgbClr val="0070C0"/>
                </a:solidFill>
                <a:ea typeface="SimSun" charset="0"/>
              </a:rPr>
              <a:t>“Hello”</a:t>
            </a:r>
            <a:r>
              <a:rPr lang="en-US" altLang="zh-CN">
                <a:ea typeface="SimSun" charset="0"/>
              </a:rPr>
              <a:t>;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1652013429398"/>
          <p:cNvPicPr>
            <a:picLocks noChangeAspect="1"/>
          </p:cNvPicPr>
          <p:nvPr/>
        </p:nvPicPr>
        <p:blipFill>
          <a:blip r:embed="rId1">
            <a:lum bright="60000" contrast="-72000"/>
          </a:blip>
          <a:stretch>
            <a:fillRect/>
          </a:stretch>
        </p:blipFill>
        <p:spPr>
          <a:xfrm>
            <a:off x="-26035" y="-772795"/>
            <a:ext cx="12244070" cy="84042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课程安排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lvl="1" indent="0">
              <a:buNone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1. vector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容器初体验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&amp;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迭代器入门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(BV1qF411T7sd)</a:t>
            </a:r>
            <a:endParaRPr lang="en-US" altLang="zh-CN">
              <a:solidFill>
                <a:schemeClr val="bg1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2.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你所不知道的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set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容器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&amp;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迭代器分类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(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BV1m34y157wb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)</a:t>
            </a:r>
            <a:endParaRPr lang="en-US" altLang="zh-CN">
              <a:solidFill>
                <a:schemeClr val="bg1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CN" b="1">
                <a:solidFill>
                  <a:srgbClr val="0070C0"/>
                </a:solidFill>
                <a:sym typeface="+mn-ea"/>
              </a:rPr>
              <a:t>3. string，string_view，const char * 的爱恨纠葛 </a:t>
            </a:r>
            <a:r>
              <a:rPr lang="en-US" altLang="zh-CN" b="1">
                <a:solidFill>
                  <a:srgbClr val="0070C0"/>
                </a:solidFill>
                <a:sym typeface="+mn-ea"/>
              </a:rPr>
              <a:t>(</a:t>
            </a:r>
            <a:r>
              <a:rPr lang="zh-CN" altLang="en-US" b="1">
                <a:solidFill>
                  <a:srgbClr val="0070C0"/>
                </a:solidFill>
                <a:sym typeface="+mn-ea"/>
              </a:rPr>
              <a:t>本期</a:t>
            </a:r>
            <a:r>
              <a:rPr lang="en-US" altLang="zh-CN" b="1">
                <a:solidFill>
                  <a:srgbClr val="0070C0"/>
                </a:solidFill>
                <a:sym typeface="+mn-ea"/>
              </a:rPr>
              <a:t>) </a:t>
            </a:r>
            <a:endParaRPr lang="en-US" altLang="zh-CN" b="1">
              <a:solidFill>
                <a:srgbClr val="0070C0"/>
              </a:solidFill>
              <a:sym typeface="+mn-ea"/>
            </a:endParaRPr>
          </a:p>
          <a:p>
            <a:pPr marL="457200" lvl="1" indent="0">
              <a:buNone/>
            </a:pPr>
            <a:r>
              <a:rPr lang="en-US" altLang="zh-CN"/>
              <a:t>4. </a:t>
            </a:r>
            <a:r>
              <a:rPr lang="zh-CN" altLang="en-US"/>
              <a:t>万能的</a:t>
            </a:r>
            <a:r>
              <a:rPr lang="en-US" altLang="zh-CN"/>
              <a:t> map </a:t>
            </a:r>
            <a:r>
              <a:rPr lang="zh-CN" altLang="en-US"/>
              <a:t>容器全家桶及其妙用举例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>
                <a:sym typeface="+mn-ea"/>
              </a:rPr>
              <a:t>5. </a:t>
            </a:r>
            <a:r>
              <a:rPr lang="zh-CN" altLang="en-US">
                <a:sym typeface="+mn-ea"/>
              </a:rPr>
              <a:t>函子</a:t>
            </a:r>
            <a:r>
              <a:rPr lang="en-US" altLang="zh-CN">
                <a:sym typeface="+mn-ea"/>
              </a:rPr>
              <a:t> functor </a:t>
            </a:r>
            <a:r>
              <a:rPr lang="zh-CN" altLang="en-US">
                <a:sym typeface="+mn-ea"/>
              </a:rPr>
              <a:t>与</a:t>
            </a:r>
            <a:r>
              <a:rPr lang="en-US" altLang="zh-CN">
                <a:sym typeface="+mn-ea"/>
              </a:rPr>
              <a:t> lambda </a:t>
            </a:r>
            <a:r>
              <a:rPr lang="zh-CN" altLang="en-US">
                <a:sym typeface="+mn-ea"/>
              </a:rPr>
              <a:t>表达式知多少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6. </a:t>
            </a:r>
            <a:r>
              <a:rPr lang="zh-CN" altLang="en-US"/>
              <a:t>通过实战案例来学习</a:t>
            </a:r>
            <a:r>
              <a:rPr lang="en-US" altLang="zh-CN"/>
              <a:t> STL </a:t>
            </a:r>
            <a:r>
              <a:rPr lang="zh-CN" altLang="en-US"/>
              <a:t>算法库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7. C++ </a:t>
            </a:r>
            <a:r>
              <a:rPr lang="zh-CN" altLang="en-US"/>
              <a:t>标准输入输出流</a:t>
            </a:r>
            <a:r>
              <a:rPr lang="en-US" altLang="zh-CN"/>
              <a:t> &amp; </a:t>
            </a:r>
            <a:r>
              <a:rPr lang="zh-CN" altLang="en-US"/>
              <a:t>字符串格式化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8. traits </a:t>
            </a:r>
            <a:r>
              <a:rPr lang="zh-CN" altLang="en-US"/>
              <a:t>技术，用户自定义迭代器与算法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9. allocator</a:t>
            </a:r>
            <a:r>
              <a:rPr lang="zh-CN" altLang="en-US"/>
              <a:t>，</a:t>
            </a:r>
            <a:r>
              <a:rPr lang="zh-CN" altLang="en-US"/>
              <a:t>内存管理与对象生命周期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/>
              <a:t>ASCII </a:t>
            </a:r>
            <a:r>
              <a:rPr lang="zh-CN" altLang="en-US">
                <a:ea typeface="SimSun" charset="0"/>
              </a:rPr>
              <a:t>码</a:t>
            </a:r>
            <a:endParaRPr lang="zh-CN" altLang="en-US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1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计算机如何表达字符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51480" y="1600200"/>
            <a:ext cx="628777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计算机如何表达字符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 sz="2400">
                <a:ea typeface="SimSun" charset="0"/>
              </a:rPr>
              <a:t>众所周知，计算机只能处理二进制整数，字符要怎么办呢？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于是就有了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码表，他规定，每个英文字符（包括大小写字母、数字、特殊符号）都对应着一个整数。在计算机里只要存储这个的整数，就能代表这个字符了。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例如</a:t>
            </a:r>
            <a:r>
              <a:rPr lang="en-US" altLang="zh-CN" sz="2400">
                <a:ea typeface="SimSun" charset="0"/>
              </a:rPr>
              <a:t> 32 </a:t>
            </a:r>
            <a:r>
              <a:rPr lang="zh-CN" altLang="en-US" sz="2400">
                <a:ea typeface="SimSun" charset="0"/>
              </a:rPr>
              <a:t>代表空格，</a:t>
            </a:r>
            <a:r>
              <a:rPr lang="en-US" altLang="zh-CN" sz="2400">
                <a:ea typeface="SimSun" charset="0"/>
              </a:rPr>
              <a:t>48 </a:t>
            </a:r>
            <a:r>
              <a:rPr lang="zh-CN" altLang="en-US" sz="2400">
                <a:ea typeface="SimSun" charset="0"/>
              </a:rPr>
              <a:t>代表</a:t>
            </a:r>
            <a:r>
              <a:rPr lang="en-US" altLang="zh-CN" sz="2400">
                <a:ea typeface="SimSun" charset="0"/>
              </a:rPr>
              <a:t> ‘0’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65 </a:t>
            </a:r>
            <a:r>
              <a:rPr lang="zh-CN" altLang="en-US" sz="2400">
                <a:ea typeface="SimSun" charset="0"/>
              </a:rPr>
              <a:t>代表</a:t>
            </a:r>
            <a:r>
              <a:rPr lang="en-US" altLang="zh-CN" sz="2400">
                <a:ea typeface="SimSun" charset="0"/>
              </a:rPr>
              <a:t> ‘A’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97 </a:t>
            </a:r>
            <a:r>
              <a:rPr lang="zh-CN" altLang="en-US" sz="2400">
                <a:ea typeface="SimSun" charset="0"/>
              </a:rPr>
              <a:t>代表</a:t>
            </a:r>
            <a:r>
              <a:rPr lang="en-US" altLang="zh-CN" sz="2400">
                <a:ea typeface="SimSun" charset="0"/>
              </a:rPr>
              <a:t> ‘a’……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20~126 </a:t>
            </a:r>
            <a:r>
              <a:rPr lang="zh-CN" altLang="en-US" sz="2400">
                <a:ea typeface="SimSun" charset="0"/>
              </a:rPr>
              <a:t>这些整数就用于是表示这些</a:t>
            </a:r>
            <a:r>
              <a:rPr lang="zh-CN" altLang="en-US" sz="2400" b="1">
                <a:ea typeface="SimSun" charset="0"/>
              </a:rPr>
              <a:t>可显示字符</a:t>
            </a:r>
            <a:r>
              <a:rPr lang="en-US" altLang="zh-CN" sz="2400" b="1">
                <a:ea typeface="SimSun" charset="0"/>
                <a:sym typeface="+mn-ea"/>
              </a:rPr>
              <a:t>(printable character)</a:t>
            </a:r>
            <a:r>
              <a:rPr lang="zh-CN" altLang="en-US" sz="2400">
                <a:ea typeface="SimSun" charset="0"/>
              </a:rPr>
              <a:t>的。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106170" y="1205865"/>
            <a:ext cx="4382770" cy="56521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计算机如何表达字符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sz="2400">
                <a:ea typeface="SimSun" charset="0"/>
              </a:rPr>
              <a:t>除了可显示字符</a:t>
            </a:r>
            <a:r>
              <a:rPr lang="en-US" altLang="zh-CN" sz="2400">
                <a:ea typeface="SimSun" charset="0"/>
              </a:rPr>
              <a:t>(printable character)</a:t>
            </a:r>
            <a:r>
              <a:rPr lang="zh-CN" altLang="en-US" sz="2400">
                <a:ea typeface="SimSun" charset="0"/>
              </a:rPr>
              <a:t>外，</a:t>
            </a:r>
            <a:r>
              <a:rPr lang="en-US" altLang="zh-CN" sz="2400">
                <a:ea typeface="SimSun" charset="0"/>
              </a:rPr>
              <a:t>ASCII </a:t>
            </a:r>
            <a:r>
              <a:rPr lang="zh-CN" altLang="en-US" sz="2400">
                <a:ea typeface="SimSun" charset="0"/>
              </a:rPr>
              <a:t>还规定了一类特殊的</a:t>
            </a:r>
            <a:r>
              <a:rPr lang="zh-CN" altLang="en-US" sz="2400" b="1">
                <a:ea typeface="SimSun" charset="0"/>
              </a:rPr>
              <a:t>控制字符</a:t>
            </a:r>
            <a:r>
              <a:rPr lang="en-US" altLang="zh-CN" sz="2400" b="1">
                <a:ea typeface="SimSun" charset="0"/>
              </a:rPr>
              <a:t>(control character)</a:t>
            </a:r>
            <a:r>
              <a:rPr lang="zh-CN" altLang="en-US" sz="2400">
                <a:ea typeface="SimSun" charset="0"/>
              </a:rPr>
              <a:t>：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0 </a:t>
            </a:r>
            <a:r>
              <a:rPr lang="zh-CN" altLang="en-US" sz="2400">
                <a:ea typeface="SimSun" charset="0"/>
              </a:rPr>
              <a:t>表示空字符（</a:t>
            </a:r>
            <a:r>
              <a:rPr lang="en-US" altLang="zh-CN" sz="2400">
                <a:ea typeface="SimSun" charset="0"/>
              </a:rPr>
              <a:t>‘\0’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9 </a:t>
            </a:r>
            <a:r>
              <a:rPr lang="zh-CN" altLang="en-US" sz="2400">
                <a:ea typeface="SimSun" charset="0"/>
              </a:rPr>
              <a:t>表示</a:t>
            </a:r>
            <a:r>
              <a:rPr lang="en-US" altLang="zh-CN" sz="2400">
                <a:ea typeface="SimSun" charset="0"/>
              </a:rPr>
              <a:t> Tab </a:t>
            </a:r>
            <a:r>
              <a:rPr lang="zh-CN" altLang="en-US" sz="2400">
                <a:ea typeface="SimSun" charset="0"/>
              </a:rPr>
              <a:t>制表符（</a:t>
            </a:r>
            <a:r>
              <a:rPr lang="en-US" altLang="zh-CN" sz="2400">
                <a:ea typeface="SimSun" charset="0"/>
              </a:rPr>
              <a:t>‘\t’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10 </a:t>
            </a:r>
            <a:r>
              <a:rPr lang="zh-CN" altLang="en-US" sz="2400">
                <a:ea typeface="SimSun" charset="0"/>
              </a:rPr>
              <a:t>表示换行（</a:t>
            </a:r>
            <a:r>
              <a:rPr lang="en-US" altLang="zh-CN" sz="2400">
                <a:ea typeface="SimSun" charset="0"/>
              </a:rPr>
              <a:t>‘\n’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13 </a:t>
            </a:r>
            <a:r>
              <a:rPr lang="zh-CN" altLang="en-US" sz="2400">
                <a:ea typeface="SimSun" charset="0"/>
              </a:rPr>
              <a:t>表示回车（</a:t>
            </a:r>
            <a:r>
              <a:rPr lang="en-US" altLang="zh-CN" sz="2400">
                <a:ea typeface="SimSun" charset="0"/>
              </a:rPr>
              <a:t>‘\r’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27 </a:t>
            </a:r>
            <a:r>
              <a:rPr lang="zh-CN" altLang="en-US" sz="2400">
                <a:ea typeface="SimSun" charset="0"/>
              </a:rPr>
              <a:t>表示</a:t>
            </a:r>
            <a:r>
              <a:rPr lang="en-US" altLang="zh-CN" sz="2400">
                <a:ea typeface="SimSun" charset="0"/>
              </a:rPr>
              <a:t> ESC </a:t>
            </a:r>
            <a:r>
              <a:rPr lang="zh-CN" altLang="en-US" sz="2400">
                <a:ea typeface="SimSun" charset="0"/>
              </a:rPr>
              <a:t>键（</a:t>
            </a:r>
            <a:r>
              <a:rPr lang="en-US" altLang="zh-CN" sz="2400">
                <a:ea typeface="SimSun" charset="0"/>
              </a:rPr>
              <a:t>‘\x1b’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127 </a:t>
            </a:r>
            <a:r>
              <a:rPr lang="zh-CN" altLang="en-US" sz="2400">
                <a:ea typeface="SimSun" charset="0"/>
              </a:rPr>
              <a:t>表示</a:t>
            </a:r>
            <a:r>
              <a:rPr lang="en-US" altLang="zh-CN" sz="2400">
                <a:ea typeface="SimSun" charset="0"/>
              </a:rPr>
              <a:t> DEL </a:t>
            </a:r>
            <a:r>
              <a:rPr lang="zh-CN" altLang="en-US" sz="2400">
                <a:ea typeface="SimSun" charset="0"/>
              </a:rPr>
              <a:t>键（</a:t>
            </a:r>
            <a:r>
              <a:rPr lang="en-US" altLang="zh-CN" sz="2400">
                <a:ea typeface="SimSun" charset="0"/>
              </a:rPr>
              <a:t>‘\x7f’</a:t>
            </a:r>
            <a:r>
              <a:rPr lang="zh-CN" altLang="en-US" sz="2400">
                <a:ea typeface="SimSun" charset="0"/>
              </a:rPr>
              <a:t>）等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0~31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127 </a:t>
            </a:r>
            <a:r>
              <a:rPr lang="zh-CN" altLang="en-US" sz="2400">
                <a:ea typeface="SimSun" charset="0"/>
              </a:rPr>
              <a:t>这些整数，就构成了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码中控制字符的部分。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509395" y="1106170"/>
            <a:ext cx="3620770" cy="57518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关于控制字符的一个冷知识</a:t>
            </a:r>
            <a:endParaRPr lang="zh-CN" altLang="en-US">
              <a:ea typeface="SimSun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7290" y="1600200"/>
            <a:ext cx="6595110" cy="4526280"/>
          </a:xfrm>
        </p:spPr>
        <p:txBody>
          <a:bodyPr/>
          <a:p>
            <a:r>
              <a:rPr lang="zh-CN" altLang="en-US" sz="2400">
                <a:ea typeface="SimSun" charset="0"/>
              </a:rPr>
              <a:t>在</a:t>
            </a:r>
            <a:r>
              <a:rPr lang="en-US" altLang="zh-CN" sz="2400">
                <a:ea typeface="SimSun" charset="0"/>
              </a:rPr>
              <a:t> Linux </a:t>
            </a:r>
            <a:r>
              <a:rPr lang="zh-CN" altLang="en-US" sz="2400">
                <a:ea typeface="SimSun" charset="0"/>
              </a:rPr>
              <a:t>命令行中启动</a:t>
            </a:r>
            <a:r>
              <a:rPr lang="en-US" altLang="zh-CN" sz="2400">
                <a:ea typeface="SimSun" charset="0"/>
              </a:rPr>
              <a:t> cat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试试按</a:t>
            </a:r>
            <a:r>
              <a:rPr lang="en-US" altLang="zh-CN" sz="2400">
                <a:ea typeface="SimSun" charset="0"/>
              </a:rPr>
              <a:t> Ctrl+R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Ctrl+E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Ctrl+C </a:t>
            </a:r>
            <a:r>
              <a:rPr lang="zh-CN" altLang="en-US" sz="2400">
                <a:ea typeface="SimSun" charset="0"/>
              </a:rPr>
              <a:t>等一系列组合键，看到出现了什么？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可以看到显示的字符变成了</a:t>
            </a:r>
            <a:r>
              <a:rPr lang="en-US" altLang="zh-CN" sz="2400">
                <a:ea typeface="SimSun" charset="0"/>
              </a:rPr>
              <a:t> ^R ^E ^C </a:t>
            </a:r>
            <a:r>
              <a:rPr lang="zh-CN" altLang="en-US" sz="2400">
                <a:ea typeface="SimSun" charset="0"/>
              </a:rPr>
              <a:t>等</a:t>
            </a:r>
            <a:r>
              <a:rPr lang="en-US" altLang="zh-CN" sz="2400">
                <a:ea typeface="SimSun" charset="0"/>
              </a:rPr>
              <a:t>……</a:t>
            </a:r>
            <a:endParaRPr lang="en-US" altLang="zh-CN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这是</a:t>
            </a:r>
            <a:r>
              <a:rPr lang="en-US" altLang="zh-CN" sz="2400">
                <a:ea typeface="SimSun" charset="0"/>
              </a:rPr>
              <a:t> Unix </a:t>
            </a:r>
            <a:r>
              <a:rPr lang="zh-CN" altLang="en-US" sz="2400">
                <a:ea typeface="SimSun" charset="0"/>
              </a:rPr>
              <a:t>类系统显示控制字符的一种方式。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众所周知，我们常用</a:t>
            </a:r>
            <a:r>
              <a:rPr lang="en-US" altLang="zh-CN" sz="2400">
                <a:ea typeface="SimSun" charset="0"/>
              </a:rPr>
              <a:t> Ctrl+C </a:t>
            </a:r>
            <a:r>
              <a:rPr lang="zh-CN" altLang="en-US" sz="2400">
                <a:ea typeface="SimSun" charset="0"/>
              </a:rPr>
              <a:t>来发送中断信号（</a:t>
            </a:r>
            <a:r>
              <a:rPr lang="en-US" altLang="zh-CN" sz="2400">
                <a:ea typeface="SimSun" charset="0"/>
                <a:sym typeface="+mn-ea"/>
              </a:rPr>
              <a:t>SIGINT</a:t>
            </a:r>
            <a:r>
              <a:rPr lang="zh-CN" altLang="en-US" sz="2400">
                <a:ea typeface="SimSun" charset="0"/>
              </a:rPr>
              <a:t>）强制终止程序，这时常常会看到一个</a:t>
            </a:r>
            <a:r>
              <a:rPr lang="en-US" altLang="zh-CN" sz="2400">
                <a:ea typeface="SimSun" charset="0"/>
              </a:rPr>
              <a:t> ^C </a:t>
            </a:r>
            <a:r>
              <a:rPr lang="zh-CN" altLang="en-US" sz="2400">
                <a:ea typeface="SimSun" charset="0"/>
              </a:rPr>
              <a:t>的字样，就是这样出现的。这里我们的</a:t>
            </a:r>
            <a:r>
              <a:rPr lang="en-US" altLang="zh-CN" sz="2400">
                <a:ea typeface="SimSun" charset="0"/>
              </a:rPr>
              <a:t> cat </a:t>
            </a:r>
            <a:r>
              <a:rPr lang="zh-CN" altLang="en-US" sz="2400">
                <a:ea typeface="SimSun" charset="0"/>
              </a:rPr>
              <a:t>程序收到</a:t>
            </a:r>
            <a:r>
              <a:rPr lang="en-US" altLang="zh-CN" sz="2400">
                <a:ea typeface="SimSun" charset="0"/>
              </a:rPr>
              <a:t> ^C </a:t>
            </a:r>
            <a:r>
              <a:rPr lang="zh-CN" altLang="en-US" sz="2400">
                <a:ea typeface="SimSun" charset="0"/>
              </a:rPr>
              <a:t>以后，就直接终止退出了。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35" y="3447415"/>
            <a:ext cx="4966335" cy="9499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关于控制字符的一个冷知识</a:t>
            </a:r>
            <a:endParaRPr lang="zh-CN" altLang="en-US">
              <a:ea typeface="SimSun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7290" y="1600200"/>
            <a:ext cx="6595110" cy="4526280"/>
          </a:xfrm>
        </p:spPr>
        <p:txBody>
          <a:bodyPr/>
          <a:p>
            <a:r>
              <a:rPr lang="zh-CN" altLang="en-US" sz="2000">
                <a:ea typeface="SimSun" charset="0"/>
                <a:sym typeface="+mn-ea"/>
              </a:rPr>
              <a:t>除此之外，因为</a:t>
            </a:r>
            <a:r>
              <a:rPr lang="en-US" altLang="zh-CN" sz="2000">
                <a:ea typeface="SimSun" charset="0"/>
                <a:sym typeface="+mn-ea"/>
              </a:rPr>
              <a:t> ^D </a:t>
            </a:r>
            <a:r>
              <a:rPr lang="zh-CN" altLang="en-US" sz="2000">
                <a:ea typeface="SimSun" charset="0"/>
                <a:sym typeface="+mn-ea"/>
              </a:rPr>
              <a:t>是</a:t>
            </a:r>
            <a:r>
              <a:rPr lang="zh-CN" altLang="en-US" sz="2000">
                <a:ea typeface="SimSun" charset="0"/>
                <a:sym typeface="+mn-ea"/>
              </a:rPr>
              <a:t>“</a:t>
            </a:r>
            <a:r>
              <a:rPr lang="zh-CN" altLang="en-US" sz="2000">
                <a:ea typeface="SimSun" charset="0"/>
                <a:sym typeface="+mn-ea"/>
              </a:rPr>
              <a:t>传输终止符”，还可以在控制台输入</a:t>
            </a:r>
            <a:r>
              <a:rPr lang="en-US" altLang="zh-CN" sz="2000">
                <a:ea typeface="SimSun" charset="0"/>
                <a:sym typeface="+mn-ea"/>
              </a:rPr>
              <a:t> Ctrl+D </a:t>
            </a:r>
            <a:r>
              <a:rPr lang="zh-CN" altLang="en-US" sz="2000">
                <a:ea typeface="SimSun" charset="0"/>
                <a:sym typeface="+mn-ea"/>
              </a:rPr>
              <a:t>来关闭标准输入流，终止正在读取他的程序。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小彭老师常用</a:t>
            </a:r>
            <a:r>
              <a:rPr lang="en-US" altLang="zh-CN" sz="2000">
                <a:ea typeface="SimSun" charset="0"/>
                <a:sym typeface="+mn-ea"/>
              </a:rPr>
              <a:t> Ctrl+D </a:t>
            </a:r>
            <a:r>
              <a:rPr lang="zh-CN" altLang="en-US" sz="2000">
                <a:ea typeface="SimSun" charset="0"/>
                <a:sym typeface="+mn-ea"/>
              </a:rPr>
              <a:t>来快速关闭一个</a:t>
            </a:r>
            <a:r>
              <a:rPr lang="en-US" altLang="zh-CN" sz="2000">
                <a:ea typeface="SimSun" charset="0"/>
                <a:sym typeface="+mn-ea"/>
              </a:rPr>
              <a:t> shell</a:t>
            </a:r>
            <a:r>
              <a:rPr lang="zh-CN" altLang="en-US" sz="2000">
                <a:ea typeface="SimSun" charset="0"/>
                <a:sym typeface="+mn-ea"/>
              </a:rPr>
              <a:t>（和输入</a:t>
            </a:r>
            <a:r>
              <a:rPr lang="en-US" altLang="zh-CN" sz="2000">
                <a:ea typeface="SimSun" charset="0"/>
                <a:sym typeface="+mn-ea"/>
              </a:rPr>
              <a:t> exit </a:t>
            </a:r>
            <a:r>
              <a:rPr lang="zh-CN" altLang="en-US" sz="2000">
                <a:ea typeface="SimSun" charset="0"/>
                <a:sym typeface="+mn-ea"/>
              </a:rPr>
              <a:t>命令的效果一样）。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</a:rPr>
              <a:t>以及按</a:t>
            </a:r>
            <a:r>
              <a:rPr lang="en-US" altLang="zh-CN" sz="2000">
                <a:ea typeface="SimSun" charset="0"/>
              </a:rPr>
              <a:t> Ctrl+I </a:t>
            </a:r>
            <a:r>
              <a:rPr lang="zh-CN" altLang="en-US" sz="2000">
                <a:ea typeface="SimSun" charset="0"/>
              </a:rPr>
              <a:t>的效果其实和</a:t>
            </a:r>
            <a:r>
              <a:rPr lang="en-US" altLang="zh-CN" sz="2000">
                <a:ea typeface="SimSun" charset="0"/>
              </a:rPr>
              <a:t> Tab </a:t>
            </a:r>
            <a:r>
              <a:rPr lang="zh-CN" altLang="en-US" sz="2000">
                <a:ea typeface="SimSun" charset="0"/>
              </a:rPr>
              <a:t>键一样，按</a:t>
            </a:r>
            <a:r>
              <a:rPr lang="en-US" altLang="zh-CN" sz="2000">
                <a:ea typeface="SimSun" charset="0"/>
              </a:rPr>
              <a:t> Ctrl+J </a:t>
            </a:r>
            <a:r>
              <a:rPr lang="zh-CN" altLang="en-US" sz="2000">
                <a:ea typeface="SimSun" charset="0"/>
              </a:rPr>
              <a:t>的效果和</a:t>
            </a:r>
            <a:r>
              <a:rPr lang="en-US" altLang="zh-CN" sz="2000">
                <a:ea typeface="SimSun" charset="0"/>
              </a:rPr>
              <a:t> Enter </a:t>
            </a:r>
            <a:r>
              <a:rPr lang="zh-CN" altLang="en-US" sz="2000">
                <a:ea typeface="SimSun" charset="0"/>
              </a:rPr>
              <a:t>键一样，按</a:t>
            </a:r>
            <a:r>
              <a:rPr lang="en-US" altLang="zh-CN" sz="2000">
                <a:ea typeface="SimSun" charset="0"/>
              </a:rPr>
              <a:t> Ctrl+H </a:t>
            </a:r>
            <a:r>
              <a:rPr lang="zh-CN" altLang="en-US" sz="2000">
                <a:ea typeface="SimSun" charset="0"/>
              </a:rPr>
              <a:t>的效果和退格键一样。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这是因为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表中规定</a:t>
            </a:r>
            <a:r>
              <a:rPr lang="en-US" altLang="zh-CN" sz="2000">
                <a:ea typeface="SimSun" charset="0"/>
              </a:rPr>
              <a:t> ^I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‘\t’</a:t>
            </a:r>
            <a:r>
              <a:rPr lang="zh-CN" altLang="en-US" sz="2000">
                <a:ea typeface="SimSun" charset="0"/>
              </a:rPr>
              <a:t>，</a:t>
            </a:r>
            <a:r>
              <a:rPr lang="en-US" altLang="zh-CN" sz="2000">
                <a:ea typeface="SimSun" charset="0"/>
              </a:rPr>
              <a:t>^J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‘\n’</a:t>
            </a:r>
            <a:r>
              <a:rPr lang="zh-CN" altLang="en-US" sz="2000">
                <a:ea typeface="SimSun" charset="0"/>
              </a:rPr>
              <a:t>，</a:t>
            </a:r>
            <a:r>
              <a:rPr lang="en-US" altLang="zh-CN" sz="2000">
                <a:ea typeface="SimSun" charset="0"/>
              </a:rPr>
              <a:t>^H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‘\b’</a:t>
            </a:r>
            <a:r>
              <a:rPr lang="zh-CN" altLang="en-US" sz="2000">
                <a:ea typeface="SimSun" charset="0"/>
              </a:rPr>
              <a:t>，所以以前原始的计算机键盘上其实还没有</a:t>
            </a:r>
            <a:r>
              <a:rPr lang="en-US" altLang="zh-CN" sz="2000">
                <a:ea typeface="SimSun" charset="0"/>
              </a:rPr>
              <a:t> Enter </a:t>
            </a:r>
            <a:r>
              <a:rPr lang="zh-CN" altLang="en-US" sz="2000">
                <a:ea typeface="SimSun" charset="0"/>
              </a:rPr>
              <a:t>键，大家都是按</a:t>
            </a:r>
            <a:r>
              <a:rPr lang="en-US" altLang="zh-CN" sz="2000">
                <a:ea typeface="SimSun" charset="0"/>
              </a:rPr>
              <a:t> Ctrl+J </a:t>
            </a:r>
            <a:r>
              <a:rPr lang="zh-CN" altLang="en-US" sz="2000">
                <a:ea typeface="SimSun" charset="0"/>
              </a:rPr>
              <a:t>来换行的</a:t>
            </a:r>
            <a:r>
              <a:rPr lang="en-US" altLang="zh-CN" sz="2000">
                <a:ea typeface="SimSun" charset="0"/>
              </a:rPr>
              <a:t>……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不过，如果直接在控制台输入</a:t>
            </a:r>
            <a:r>
              <a:rPr lang="en-US" altLang="zh-CN" sz="2000">
                <a:ea typeface="SimSun" charset="0"/>
              </a:rPr>
              <a:t> ‘^’ </a:t>
            </a:r>
            <a:r>
              <a:rPr lang="zh-CN" altLang="en-US" sz="2000">
                <a:ea typeface="SimSun" charset="0"/>
              </a:rPr>
              <a:t>和</a:t>
            </a:r>
            <a:r>
              <a:rPr lang="en-US" altLang="zh-CN" sz="2000">
                <a:ea typeface="SimSun" charset="0"/>
              </a:rPr>
              <a:t> ‘C’ </a:t>
            </a:r>
            <a:r>
              <a:rPr lang="zh-CN" altLang="en-US" sz="2000">
                <a:ea typeface="SimSun" charset="0"/>
              </a:rPr>
              <a:t>两个字符并没有</a:t>
            </a:r>
            <a:r>
              <a:rPr lang="en-US" altLang="zh-CN" sz="2000">
                <a:ea typeface="SimSun" charset="0"/>
              </a:rPr>
              <a:t> Ctrl+C </a:t>
            </a:r>
            <a:r>
              <a:rPr lang="zh-CN" altLang="en-US" sz="2000">
                <a:ea typeface="SimSun" charset="0"/>
              </a:rPr>
              <a:t>的效果哦！因为</a:t>
            </a:r>
            <a:r>
              <a:rPr lang="en-US" altLang="zh-CN" sz="2000">
                <a:ea typeface="SimSun" charset="0"/>
              </a:rPr>
              <a:t> ‘^C’ </a:t>
            </a:r>
            <a:r>
              <a:rPr lang="zh-CN" altLang="en-US" sz="2000">
                <a:ea typeface="SimSun" charset="0"/>
              </a:rPr>
              <a:t>是</a:t>
            </a:r>
            <a:r>
              <a:rPr lang="en-US" altLang="zh-CN" sz="2000">
                <a:ea typeface="SimSun" charset="0"/>
              </a:rPr>
              <a:t> Ctrl+C </a:t>
            </a:r>
            <a:r>
              <a:rPr lang="zh-CN" altLang="en-US" sz="2000">
                <a:ea typeface="SimSun" charset="0"/>
              </a:rPr>
              <a:t>输入之后一次性显示出来的，并不是真的说</a:t>
            </a:r>
            <a:r>
              <a:rPr lang="en-US" altLang="zh-CN" sz="2000">
                <a:ea typeface="SimSun" charset="0"/>
              </a:rPr>
              <a:t> Ctrl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‘^’ </a:t>
            </a:r>
            <a:r>
              <a:rPr lang="zh-CN" altLang="en-US" sz="2000">
                <a:ea typeface="SimSun" charset="0"/>
              </a:rPr>
              <a:t>这个字符。</a:t>
            </a:r>
            <a:endParaRPr lang="en-US" altLang="zh-CN" sz="2000">
              <a:ea typeface="SimSu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575" y="5028565"/>
            <a:ext cx="4895850" cy="3143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5680075"/>
            <a:ext cx="4838700" cy="676275"/>
          </a:xfrm>
          <a:prstGeom prst="rect">
            <a:avLst/>
          </a:prstGeom>
        </p:spPr>
      </p:pic>
      <p:pic>
        <p:nvPicPr>
          <p:cNvPr id="10" name="Content Placeholder 6"/>
          <p:cNvPicPr>
            <a:picLocks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0" y="3422650"/>
            <a:ext cx="5030470" cy="9620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/>
              <a:t>C </a:t>
            </a:r>
            <a:r>
              <a:rPr lang="zh-CN" altLang="en-US">
                <a:ea typeface="SimSun" charset="0"/>
              </a:rPr>
              <a:t>语言</a:t>
            </a:r>
            <a:endParaRPr lang="zh-CN" altLang="en-US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2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2351</Words>
  <Application>WPS Presentation</Application>
  <PresentationFormat>宽屏</PresentationFormat>
  <Paragraphs>89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Arial</vt:lpstr>
      <vt:lpstr>SimSun</vt:lpstr>
      <vt:lpstr>Wingdings</vt:lpstr>
      <vt:lpstr>Liberation Sans</vt:lpstr>
      <vt:lpstr>SimSun</vt:lpstr>
      <vt:lpstr>文泉驿微米黑</vt:lpstr>
      <vt:lpstr>SimSun</vt:lpstr>
      <vt:lpstr>Microsoft YaHei</vt:lpstr>
      <vt:lpstr>Arial Unicode MS</vt:lpstr>
      <vt:lpstr>MathJax_Vector</vt:lpstr>
      <vt:lpstr>Default Design</vt:lpstr>
      <vt:lpstr>C++ 标准库系列课 之 字符串那些事</vt:lpstr>
      <vt:lpstr>课程安排</vt:lpstr>
      <vt:lpstr>C 语言</vt:lpstr>
      <vt:lpstr>计算机如何表达字符</vt:lpstr>
      <vt:lpstr>计算机如何表达字符</vt:lpstr>
      <vt:lpstr>计算机如何表达字符</vt:lpstr>
      <vt:lpstr>PowerPoint 演示文稿</vt:lpstr>
      <vt:lpstr>关于控制字符的一个冷知识</vt:lpstr>
      <vt:lpstr>PowerPoint 演示文稿</vt:lpstr>
      <vt:lpstr>何谓字符串</vt:lpstr>
      <vt:lpstr>PowerPoint 演示文稿</vt:lpstr>
      <vt:lpstr>关于 char 的一个超级冷知识</vt:lpstr>
      <vt:lpstr>关于 char 类型的一个冷知识</vt:lpstr>
      <vt:lpstr>何谓字符串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bate</dc:creator>
  <cp:lastModifiedBy>bate</cp:lastModifiedBy>
  <cp:revision>93</cp:revision>
  <dcterms:created xsi:type="dcterms:W3CDTF">2022-07-09T06:44:00Z</dcterms:created>
  <dcterms:modified xsi:type="dcterms:W3CDTF">2022-07-09T06:44:00Z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1033-11.1.0.10702</vt:lpwstr>
  </property>
</Properties>
</file>

<file path=docProps/thumbnail.jpeg>
</file>